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82" r:id="rId6"/>
    <p:sldId id="261" r:id="rId7"/>
    <p:sldId id="283" r:id="rId8"/>
    <p:sldId id="262" r:id="rId9"/>
    <p:sldId id="284" r:id="rId10"/>
    <p:sldId id="263" r:id="rId11"/>
    <p:sldId id="276" r:id="rId12"/>
    <p:sldId id="264" r:id="rId13"/>
    <p:sldId id="265" r:id="rId14"/>
    <p:sldId id="279" r:id="rId15"/>
    <p:sldId id="285" r:id="rId16"/>
    <p:sldId id="266" r:id="rId17"/>
    <p:sldId id="267" r:id="rId18"/>
    <p:sldId id="268" r:id="rId19"/>
    <p:sldId id="269" r:id="rId20"/>
    <p:sldId id="289" r:id="rId21"/>
    <p:sldId id="304" r:id="rId22"/>
    <p:sldId id="306" r:id="rId23"/>
    <p:sldId id="307" r:id="rId24"/>
    <p:sldId id="270" r:id="rId25"/>
    <p:sldId id="309" r:id="rId26"/>
    <p:sldId id="271" r:id="rId27"/>
    <p:sldId id="272" r:id="rId28"/>
    <p:sldId id="310" r:id="rId29"/>
    <p:sldId id="274" r:id="rId30"/>
    <p:sldId id="273" r:id="rId31"/>
    <p:sldId id="303" r:id="rId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56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02980" y="67056"/>
            <a:ext cx="348996" cy="358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4479" y="1666697"/>
            <a:ext cx="5421630" cy="666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469" y="1197438"/>
            <a:ext cx="833506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197438"/>
            <a:ext cx="5421630" cy="666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Capstone</a:t>
            </a:r>
            <a:r>
              <a:rPr spc="-330" dirty="0"/>
              <a:t> </a:t>
            </a:r>
            <a:r>
              <a:rPr spc="-175" dirty="0"/>
              <a:t>Project-4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199" y="895350"/>
            <a:ext cx="8282329" cy="3391229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r>
              <a:rPr lang="en-IN" sz="3600" b="1" spc="-225" dirty="0">
                <a:solidFill>
                  <a:srgbClr val="124F5C"/>
                </a:solidFill>
                <a:latin typeface="Verdana"/>
                <a:cs typeface="Verdana"/>
              </a:rPr>
              <a:t>N</a:t>
            </a:r>
            <a:r>
              <a:rPr sz="3600" b="1" spc="-225" dirty="0">
                <a:solidFill>
                  <a:srgbClr val="124F5C"/>
                </a:solidFill>
                <a:latin typeface="Verdana"/>
                <a:cs typeface="Verdana"/>
              </a:rPr>
              <a:t>ETFLIX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MOVIES </a:t>
            </a:r>
            <a:r>
              <a:rPr sz="3600" b="1" spc="-65" dirty="0">
                <a:solidFill>
                  <a:srgbClr val="124F5C"/>
                </a:solidFill>
                <a:latin typeface="Verdana"/>
                <a:cs typeface="Verdana"/>
              </a:rPr>
              <a:t>AND </a:t>
            </a:r>
            <a:r>
              <a:rPr sz="3600" b="1" spc="-150" dirty="0">
                <a:solidFill>
                  <a:srgbClr val="124F5C"/>
                </a:solidFill>
                <a:latin typeface="Verdana"/>
                <a:cs typeface="Verdana"/>
              </a:rPr>
              <a:t>TV</a:t>
            </a:r>
            <a:r>
              <a:rPr sz="3600" b="1" spc="-37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3600" b="1" spc="-110" dirty="0">
                <a:solidFill>
                  <a:srgbClr val="124F5C"/>
                </a:solidFill>
                <a:latin typeface="Verdana"/>
                <a:cs typeface="Verdana"/>
              </a:rPr>
              <a:t>SHOWS 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CLUSTERING</a:t>
            </a:r>
            <a:endParaRPr lang="en-IN" sz="3600" b="1" spc="-195" dirty="0">
              <a:solidFill>
                <a:srgbClr val="124F5C"/>
              </a:solidFill>
              <a:latin typeface="Verdana"/>
              <a:cs typeface="Verdana"/>
            </a:endParaRPr>
          </a:p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Sandeep Kumar Maurya</a:t>
            </a: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 err="1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Ansh</a:t>
            </a:r>
            <a:r>
              <a:rPr lang="en-IN" b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Bhatnagar</a:t>
            </a:r>
            <a:endParaRPr b="1" spc="-8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7150"/>
            <a:ext cx="7772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ADB2F-4CAA-4FB0-93BE-73D8757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" y="656885"/>
            <a:ext cx="8033163" cy="3949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DF9E1-7E56-047D-264E-5C8A13ED59B8}"/>
              </a:ext>
            </a:extLst>
          </p:cNvPr>
          <p:cNvSpPr txBox="1"/>
          <p:nvPr/>
        </p:nvSpPr>
        <p:spPr>
          <a:xfrm>
            <a:off x="508388" y="546746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A2442-C04F-E36E-E45D-9D9AEA297F77}"/>
              </a:ext>
            </a:extLst>
          </p:cNvPr>
          <p:cNvSpPr txBox="1"/>
          <p:nvPr/>
        </p:nvSpPr>
        <p:spPr>
          <a:xfrm>
            <a:off x="685800" y="4552950"/>
            <a:ext cx="788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</a:t>
            </a:r>
          </a:p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Covid 19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08CA9-A135-4411-A70D-84A0B3BB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95350"/>
            <a:ext cx="8480652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4DE63-E106-0CAF-5502-5E3A3CF5B824}"/>
              </a:ext>
            </a:extLst>
          </p:cNvPr>
          <p:cNvSpPr txBox="1"/>
          <p:nvPr/>
        </p:nvSpPr>
        <p:spPr>
          <a:xfrm>
            <a:off x="1295400" y="57150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1912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AA250-79D8-42A1-84E9-3E135984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9144000" cy="417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66A62-0E75-B99E-6050-D74F7CB3D7A0}"/>
              </a:ext>
            </a:extLst>
          </p:cNvPr>
          <p:cNvSpPr txBox="1"/>
          <p:nvPr/>
        </p:nvSpPr>
        <p:spPr>
          <a:xfrm>
            <a:off x="533400" y="710684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Exploratory Data Analysis</a:t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ED0B-CB0D-407C-AF22-EF99362E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666750"/>
            <a:ext cx="8763000" cy="4119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EAB45-8DBA-FD55-79E7-B2392FDD76A8}"/>
              </a:ext>
            </a:extLst>
          </p:cNvPr>
          <p:cNvSpPr txBox="1"/>
          <p:nvPr/>
        </p:nvSpPr>
        <p:spPr>
          <a:xfrm>
            <a:off x="1676400" y="4786630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 is the most popular genre followed by comedy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BEE57-B060-415F-B08A-98A6D614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" y="666750"/>
            <a:ext cx="8680896" cy="427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F7559-B9E9-E9F1-9F5C-DEB7FAAB97E8}"/>
              </a:ext>
            </a:extLst>
          </p:cNvPr>
          <p:cNvSpPr txBox="1"/>
          <p:nvPr/>
        </p:nvSpPr>
        <p:spPr>
          <a:xfrm>
            <a:off x="533400" y="2050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65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919803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3D381-B4A2-EDBE-AB04-0A322FB5E237}"/>
              </a:ext>
            </a:extLst>
          </p:cNvPr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Exploratory Data Analysis</a:t>
            </a:r>
            <a:endParaRPr lang="en-IN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33350"/>
            <a:ext cx="6781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Data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Cleaning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sz="1800" dirty="0">
              <a:latin typeface="Arial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sz="1400" dirty="0">
              <a:latin typeface="Arial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Tf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idf Vectorization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Frequency”.</a:t>
            </a:r>
            <a:endParaRPr sz="1400" dirty="0">
              <a:latin typeface="Arial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Mining.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285750"/>
            <a:ext cx="715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Semantic </a:t>
            </a:r>
            <a:r>
              <a:rPr sz="1800" b="1" spc="-10" dirty="0">
                <a:solidFill>
                  <a:srgbClr val="0D3A45"/>
                </a:solidFill>
                <a:latin typeface="Arial"/>
                <a:cs typeface="Arial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●</a:t>
            </a:r>
            <a:r>
              <a:rPr lang="en-IN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Dirichlet Allocatio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 (LDA) is a 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/>
                <a:cs typeface="Arial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/>
                <a:cs typeface="Arial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7CD18-7D4B-4D28-82DF-B5ED9F3E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1077"/>
            <a:ext cx="5058563" cy="3575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C79A6-0851-4861-8D0B-76B3D9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EA844-C266-48F1-B27E-027A556B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C3C5A4-49E7-0A7F-15C7-14933A4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52CDDF-641D-5AC4-1C0C-986577F2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DD872-9D12-E7E8-B30F-6AEC2F934271}"/>
              </a:ext>
            </a:extLst>
          </p:cNvPr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677BD-E698-FCC8-F6EB-A9A8BBC2EF97}"/>
              </a:ext>
            </a:extLst>
          </p:cNvPr>
          <p:cNvSpPr txBox="1"/>
          <p:nvPr/>
        </p:nvSpPr>
        <p:spPr>
          <a:xfrm>
            <a:off x="5562600" y="12479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A2ED3-79AC-FA95-9CB4-63F977A8FD31}"/>
              </a:ext>
            </a:extLst>
          </p:cNvPr>
          <p:cNvSpPr txBox="1"/>
          <p:nvPr/>
        </p:nvSpPr>
        <p:spPr>
          <a:xfrm>
            <a:off x="304800" y="71764"/>
            <a:ext cx="632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DA0000"/>
                </a:solidFill>
                <a:effectLst/>
              </a:rPr>
              <a:t>Word Cloud for Countries and Cast</a:t>
            </a:r>
            <a:endParaRPr lang="en-US" sz="2800" b="0" i="0" dirty="0">
              <a:solidFill>
                <a:srgbClr val="DA0000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92443"/>
          </a:xfrm>
        </p:spPr>
        <p:txBody>
          <a:bodyPr/>
          <a:lstStyle/>
          <a:p>
            <a:r>
              <a:rPr lang="en-IN" sz="3200" dirty="0"/>
              <a:t>Content: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CF942-AA7D-EC08-1BB1-505BA945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19150"/>
            <a:ext cx="4191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E59985-7BCB-9CA1-7AC9-A6F9AB34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17940"/>
            <a:ext cx="6732587" cy="44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3D2024-1891-5C1A-9333-D8A279ECC1F7}"/>
              </a:ext>
            </a:extLst>
          </p:cNvPr>
          <p:cNvSpPr txBox="1"/>
          <p:nvPr/>
        </p:nvSpPr>
        <p:spPr>
          <a:xfrm>
            <a:off x="381000" y="19472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  <a:endParaRPr lang="en-IN" sz="2800" b="0" i="0" dirty="0">
              <a:solidFill>
                <a:srgbClr val="DA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E176A1F-FC86-E207-DAFD-2982D730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995B62-C27B-5705-598A-7DA79369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17189"/>
            <a:ext cx="4556513" cy="3074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5017220" y="662793"/>
            <a:ext cx="3270612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Aﬃnity</a:t>
            </a:r>
            <a:r>
              <a:rPr lang="en-IN"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E61E8-E903-20E6-B676-ABC9E33C9317}"/>
              </a:ext>
            </a:extLst>
          </p:cNvPr>
          <p:cNvSpPr txBox="1"/>
          <p:nvPr/>
        </p:nvSpPr>
        <p:spPr>
          <a:xfrm>
            <a:off x="4252226" y="4361349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685800" y="4322946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B95A0A-5696-F3DE-AC29-F62375D5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C9858F-1520-7F25-CBC0-D9E3508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0924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07D2A3-83FB-2A66-F52A-6ADC560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2FF163D-EFAF-7692-EA26-FA3E15F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406911-CEBC-2533-F16D-C5F2E2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312B05-D603-C45C-AA21-3F0F36EABBDB}"/>
              </a:ext>
            </a:extLst>
          </p:cNvPr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" y="3619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3200" spc="-5" dirty="0">
                <a:latin typeface="+mn-lt"/>
                <a:cs typeface="Arial"/>
              </a:rPr>
              <a:t>Means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DA0000"/>
                </a:solidFill>
              </a:rPr>
              <a:t>K-Means Clustering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+mn-lt"/>
                <a:cs typeface="Arial"/>
              </a:rPr>
              <a:t>K</a:t>
            </a:r>
            <a:r>
              <a:rPr sz="3200" spc="-5" dirty="0">
                <a:latin typeface="+mn-lt"/>
                <a:cs typeface="Arial"/>
              </a:rPr>
              <a:t>-Me</a:t>
            </a:r>
            <a:r>
              <a:rPr sz="3200" dirty="0">
                <a:latin typeface="+mn-lt"/>
                <a:cs typeface="Arial"/>
              </a:rPr>
              <a:t>a</a:t>
            </a:r>
            <a:r>
              <a:rPr sz="3200" spc="-5" dirty="0">
                <a:latin typeface="+mn-lt"/>
                <a:cs typeface="Arial"/>
              </a:rPr>
              <a:t>ns</a:t>
            </a:r>
            <a:endParaRPr sz="3200" dirty="0">
              <a:latin typeface="+mn-lt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3FCA-405F-47F2-91D2-D4CD8C93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8757"/>
            <a:ext cx="7247855" cy="4407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21031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Clusters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45601"/>
            <a:ext cx="8316468" cy="2944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72CFC-7DAC-3B3C-9946-AC965BDEA4E0}"/>
              </a:ext>
            </a:extLst>
          </p:cNvPr>
          <p:cNvSpPr txBox="1"/>
          <p:nvPr/>
        </p:nvSpPr>
        <p:spPr>
          <a:xfrm>
            <a:off x="685800" y="4166977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46CB0-0811-03EB-5790-8D4678FF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521"/>
            <a:ext cx="9144000" cy="4446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921A5-0284-4D80-6F1E-4A29801C40DE}"/>
              </a:ext>
            </a:extLst>
          </p:cNvPr>
          <p:cNvSpPr txBox="1"/>
          <p:nvPr/>
        </p:nvSpPr>
        <p:spPr>
          <a:xfrm>
            <a:off x="0" y="0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  <a:effectLst/>
              </a:rPr>
              <a:t>Run dashboard app</a:t>
            </a:r>
          </a:p>
        </p:txBody>
      </p:sp>
    </p:spTree>
    <p:extLst>
      <p:ext uri="{BB962C8B-B14F-4D97-AF65-F5344CB8AC3E}">
        <p14:creationId xmlns:p14="http://schemas.microsoft.com/office/powerpoint/2010/main" val="276605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2764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Conclusion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96EC-D97F-F604-CF6D-612F13C22790}"/>
              </a:ext>
            </a:extLst>
          </p:cNvPr>
          <p:cNvSpPr txBox="1"/>
          <p:nvPr/>
        </p:nvSpPr>
        <p:spPr>
          <a:xfrm>
            <a:off x="228600" y="713348"/>
            <a:ext cx="84582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183515" marR="252729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1841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57113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Netflix: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130415" cy="708660"/>
            <a:chOff x="1309262" y="916843"/>
            <a:chExt cx="7130415" cy="708660"/>
          </a:xfrm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Netflix is </a:t>
            </a:r>
            <a:r>
              <a:rPr sz="1100" dirty="0">
                <a:latin typeface="Arial"/>
                <a:cs typeface="Arial"/>
              </a:rPr>
              <a:t>a company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manages a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dirty="0">
                <a:latin typeface="Arial"/>
                <a:cs typeface="Arial"/>
              </a:rPr>
              <a:t>collection </a:t>
            </a:r>
            <a:r>
              <a:rPr sz="1100" spc="-5" dirty="0">
                <a:latin typeface="Arial"/>
                <a:cs typeface="Arial"/>
              </a:rPr>
              <a:t>of TV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movies, streaming </a:t>
            </a:r>
            <a:r>
              <a:rPr sz="1100" spc="-5" dirty="0">
                <a:latin typeface="Arial"/>
                <a:cs typeface="Arial"/>
              </a:rPr>
              <a:t>it anytime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5" dirty="0"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latin typeface="Arial"/>
                <a:cs typeface="Arial"/>
              </a:rPr>
              <a:t>make a monthly </a:t>
            </a:r>
            <a:r>
              <a:rPr sz="1100" spc="-5" dirty="0">
                <a:latin typeface="Arial"/>
                <a:cs typeface="Arial"/>
              </a:rPr>
              <a:t>payment to access the platform. </a:t>
            </a:r>
            <a:r>
              <a:rPr sz="1100" spc="-15" dirty="0">
                <a:latin typeface="Arial"/>
                <a:cs typeface="Arial"/>
              </a:rPr>
              <a:t>However,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can cancel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dirty="0">
                <a:latin typeface="Arial"/>
                <a:cs typeface="Arial"/>
              </a:rPr>
              <a:t>subscriptions </a:t>
            </a:r>
            <a:r>
              <a:rPr sz="1100" spc="-5" dirty="0">
                <a:latin typeface="Arial"/>
                <a:cs typeface="Arial"/>
              </a:rPr>
              <a:t>at any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7871959" cy="1051560"/>
            <a:chOff x="555023" y="2344385"/>
            <a:chExt cx="7871959" cy="1051560"/>
          </a:xfrm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(Clustering)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/>
                <a:cs typeface="Arial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Shows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latin typeface="Times New Roman"/>
                <a:cs typeface="Times New Roman"/>
              </a:rPr>
              <a:t>7787 rows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12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last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372" y="1686988"/>
            <a:ext cx="4176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spc="-10" dirty="0">
                <a:latin typeface="+mn-lt"/>
              </a:rPr>
              <a:t>Thank</a:t>
            </a:r>
            <a:r>
              <a:rPr sz="7000" spc="-90" dirty="0">
                <a:latin typeface="+mn-lt"/>
              </a:rPr>
              <a:t> </a:t>
            </a:r>
            <a:r>
              <a:rPr sz="7000" spc="-30" dirty="0">
                <a:latin typeface="+mn-lt"/>
              </a:rPr>
              <a:t>you</a:t>
            </a:r>
            <a:endParaRPr sz="7000" dirty="0"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32" y="1879849"/>
            <a:ext cx="435991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5" dirty="0">
                <a:latin typeface="+mn-lt"/>
                <a:cs typeface="Arial"/>
              </a:rPr>
              <a:t>Time </a:t>
            </a:r>
            <a:r>
              <a:rPr sz="5200" spc="-10" dirty="0">
                <a:latin typeface="+mn-lt"/>
                <a:cs typeface="Arial"/>
              </a:rPr>
              <a:t>for</a:t>
            </a:r>
            <a:r>
              <a:rPr sz="5200" spc="-50" dirty="0">
                <a:latin typeface="+mn-lt"/>
                <a:cs typeface="Arial"/>
              </a:rPr>
              <a:t> </a:t>
            </a:r>
            <a:r>
              <a:rPr sz="5200" spc="-5" dirty="0">
                <a:latin typeface="+mn-lt"/>
                <a:cs typeface="Arial"/>
              </a:rPr>
              <a:t>Q&amp;A!!</a:t>
            </a:r>
            <a:endParaRPr sz="5200" dirty="0">
              <a:latin typeface="+mn-lt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0" y="333127"/>
            <a:ext cx="4421316" cy="457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62762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spc="-15" dirty="0"/>
              <a:t>Problem</a:t>
            </a:r>
            <a:r>
              <a:rPr lang="en-IN" sz="2800" spc="-75" dirty="0"/>
              <a:t> </a:t>
            </a:r>
            <a:r>
              <a:rPr lang="en-IN" sz="2800" spc="-5" dirty="0"/>
              <a:t>Statement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l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this project, you are required to do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Data</a:t>
            </a:r>
            <a:r>
              <a:rPr sz="3200" spc="-50" dirty="0"/>
              <a:t> </a:t>
            </a:r>
            <a:r>
              <a:rPr sz="3200" spc="-10" dirty="0"/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004" y="843942"/>
            <a:ext cx="8155195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95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sz="195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sz="195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9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E8823BD7-39A6-32A4-DA61-26226B489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>
            <a:extLst>
              <a:ext uri="{FF2B5EF4-FFF2-40B4-BE49-F238E27FC236}">
                <a16:creationId xmlns:a16="http://schemas.microsoft.com/office/drawing/2014/main" id="{436FD205-3E15-8CEA-E12C-54D89A655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D56455-9025-37E1-8CFA-FA20970D5B7F}"/>
              </a:ext>
            </a:extLst>
          </p:cNvPr>
          <p:cNvSpPr txBox="1"/>
          <p:nvPr/>
        </p:nvSpPr>
        <p:spPr>
          <a:xfrm>
            <a:off x="304800" y="1123950"/>
            <a:ext cx="6934200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D80C03-125C-9E38-4870-9BCE62F9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78" y="133350"/>
            <a:ext cx="6869430" cy="553998"/>
          </a:xfrm>
        </p:spPr>
        <p:txBody>
          <a:bodyPr/>
          <a:lstStyle/>
          <a:p>
            <a:r>
              <a:rPr lang="en-IN" sz="3600" spc="-10" dirty="0"/>
              <a:t>Data</a:t>
            </a:r>
            <a:r>
              <a:rPr lang="en-IN" sz="3600" spc="-50" dirty="0"/>
              <a:t> </a:t>
            </a:r>
            <a:r>
              <a:rPr lang="en-IN" sz="3600" spc="-10" dirty="0"/>
              <a:t>Description</a:t>
            </a:r>
            <a:endParaRPr lang="en-I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DD6F69-41B1-336E-B71B-12D6ACF1E498}"/>
              </a:ext>
            </a:extLst>
          </p:cNvPr>
          <p:cNvSpPr txBox="1"/>
          <p:nvPr/>
        </p:nvSpPr>
        <p:spPr>
          <a:xfrm>
            <a:off x="228600" y="795566"/>
            <a:ext cx="86106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B3A43-C656-63AF-B5AE-2C591E9DBFBC}"/>
              </a:ext>
            </a:extLst>
          </p:cNvPr>
          <p:cNvSpPr txBox="1"/>
          <p:nvPr/>
        </p:nvSpPr>
        <p:spPr>
          <a:xfrm>
            <a:off x="260011" y="3330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Null Value</a:t>
            </a:r>
          </a:p>
        </p:txBody>
      </p:sp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115014-8E42-4282-9BC6-47CE1280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88" y="874500"/>
            <a:ext cx="4692891" cy="40896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504CD3E-EE8E-4A19-90B5-1E291E340E55}"/>
              </a:ext>
            </a:extLst>
          </p:cNvPr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</a:p>
          <a:p>
            <a:pPr algn="ctr"/>
            <a:r>
              <a:rPr lang="en-IN" sz="1200" dirty="0"/>
              <a:t>type=5377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35EA3-82FD-3892-0830-B7F963535A45}"/>
              </a:ext>
            </a:extLst>
          </p:cNvPr>
          <p:cNvSpPr txBox="1"/>
          <p:nvPr/>
        </p:nvSpPr>
        <p:spPr>
          <a:xfrm>
            <a:off x="1447800" y="151615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4AEE2-C604-A51A-1DC2-A60695836B78}"/>
              </a:ext>
            </a:extLst>
          </p:cNvPr>
          <p:cNvSpPr txBox="1"/>
          <p:nvPr/>
        </p:nvSpPr>
        <p:spPr>
          <a:xfrm>
            <a:off x="152400" y="971550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00C6C-85E3-581F-669F-169BCB6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66750"/>
            <a:ext cx="4572000" cy="423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E7D09-ABCC-09C9-944A-3C7A975216CB}"/>
              </a:ext>
            </a:extLst>
          </p:cNvPr>
          <p:cNvSpPr txBox="1"/>
          <p:nvPr/>
        </p:nvSpPr>
        <p:spPr>
          <a:xfrm>
            <a:off x="1143000" y="131710"/>
            <a:ext cx="556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     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EB28E-73F1-82D9-4E88-C342EBEB5C3B}"/>
              </a:ext>
            </a:extLst>
          </p:cNvPr>
          <p:cNvSpPr txBox="1"/>
          <p:nvPr/>
        </p:nvSpPr>
        <p:spPr>
          <a:xfrm>
            <a:off x="76200" y="8191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701C-794A-5FD8-6E26-D8ABCCBFF290}"/>
              </a:ext>
            </a:extLst>
          </p:cNvPr>
          <p:cNvSpPr txBox="1"/>
          <p:nvPr/>
        </p:nvSpPr>
        <p:spPr>
          <a:xfrm>
            <a:off x="304800" y="1326667"/>
            <a:ext cx="548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1726</Words>
  <Application>Microsoft Office PowerPoint</Application>
  <PresentationFormat>On-screen Show (16:9)</PresentationFormat>
  <Paragraphs>167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 New Roman</vt:lpstr>
      <vt:lpstr>Verdana</vt:lpstr>
      <vt:lpstr>Wingdings</vt:lpstr>
      <vt:lpstr>Office Theme</vt:lpstr>
      <vt:lpstr>Capstone Project-4</vt:lpstr>
      <vt:lpstr>Content:</vt:lpstr>
      <vt:lpstr>Introduction</vt:lpstr>
      <vt:lpstr>Problem Statement</vt:lpstr>
      <vt:lpstr>Data Description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Exploratory Data Analysis </vt:lpstr>
      <vt:lpstr>PowerPoint Presentation</vt:lpstr>
      <vt:lpstr>Duration distribution of Movies</vt:lpstr>
      <vt:lpstr>Data Cleaning</vt:lpstr>
      <vt:lpstr>Topic Modelling (LDA and LSA)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K-Means</vt:lpstr>
      <vt:lpstr>Clusters</vt:lpstr>
      <vt:lpstr>PowerPoint Presentation</vt:lpstr>
      <vt:lpstr>Conclusion</vt:lpstr>
      <vt:lpstr>Thank you</vt:lpstr>
      <vt:lpstr>Time for Q&amp;A!!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Sandeep Maurya</cp:lastModifiedBy>
  <cp:revision>4</cp:revision>
  <dcterms:created xsi:type="dcterms:W3CDTF">2022-04-02T13:43:54Z</dcterms:created>
  <dcterms:modified xsi:type="dcterms:W3CDTF">2022-05-08T16:46:47Z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